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內文層級一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簡報標題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簡報標題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100" name="幻燈片子標題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10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議程副標題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議程副標題</a:t>
            </a:r>
          </a:p>
        </p:txBody>
      </p:sp>
      <p:sp>
        <p:nvSpPr>
          <p:cNvPr id="109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議程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11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內文層級一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內文層級一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詳細資訊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詳細資訊</a:t>
            </a:r>
          </a:p>
        </p:txBody>
      </p:sp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內文層級一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出處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spcBef>
                <a:spcPts val="0"/>
              </a:spcBef>
              <a:buSzTx/>
              <a:buNone/>
              <a:defRPr sz="342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出處</a:t>
            </a:r>
          </a:p>
        </p:txBody>
      </p:sp>
      <p:sp>
        <p:nvSpPr>
          <p:cNvPr id="13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彎曲紙片的黑白特寫照片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灰色背景上的灰色圓盤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兩個灰色圓盤交互的抽像圖像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編織材質的黑白特寫照片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灰色抽象曲線和線條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簡報標題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簡報標題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多雲時晴的天空下露天水泥結構的走廊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61" name="透過藍天下的網狀天花板觀看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燈片標題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3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小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燈片子標題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7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73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大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燈片子標題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82" name="幻燈片標題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3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節標題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章節標題</a:t>
            </a:r>
          </a:p>
        </p:txBody>
      </p:sp>
      <p:sp>
        <p:nvSpPr>
          <p:cNvPr id="9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74124723資訊系周昀軒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F74124723資訊系周昀軒</a:t>
            </a:r>
          </a:p>
        </p:txBody>
      </p:sp>
      <p:sp>
        <p:nvSpPr>
          <p:cNvPr id="172" name="期末專題提案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期末專題提案</a:t>
            </a:r>
          </a:p>
        </p:txBody>
      </p:sp>
      <p:sp>
        <p:nvSpPr>
          <p:cNvPr id="173" name="Sybil-Based Data Poisoning Attack in Federated Learn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Sybil-Based Data Poisoning Attack in Federated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Process</a:t>
            </a:r>
          </a:p>
        </p:txBody>
      </p:sp>
      <p:sp>
        <p:nvSpPr>
          <p:cNvPr id="221" name="Server…"/>
          <p:cNvSpPr txBox="1"/>
          <p:nvPr>
            <p:ph type="body" sz="half" idx="1"/>
          </p:nvPr>
        </p:nvSpPr>
        <p:spPr>
          <a:xfrm>
            <a:off x="1206500" y="3160612"/>
            <a:ext cx="10550382" cy="8256011"/>
          </a:xfrm>
          <a:prstGeom prst="rect">
            <a:avLst/>
          </a:prstGeom>
        </p:spPr>
        <p:txBody>
          <a:bodyPr/>
          <a:lstStyle/>
          <a:p>
            <a:pPr/>
            <a:r>
              <a:t>Server</a:t>
            </a:r>
          </a:p>
          <a:p>
            <a:pPr lvl="1"/>
            <a:r>
              <a:t>決定全局模型w</a:t>
            </a:r>
          </a:p>
          <a:p>
            <a:pPr lvl="1"/>
            <a:r>
              <a:t>從所有Client 選n個人出來</a:t>
            </a:r>
          </a:p>
          <a:p>
            <a:pPr lvl="1"/>
            <a:r>
              <a:t>將當前全局模型下放給這n個Client</a:t>
            </a:r>
          </a:p>
          <a:p>
            <a:pPr lvl="1"/>
            <a:r>
              <a:t>按FedAvg聚合所有w_i，更新得到新的全局模型w2</a:t>
            </a:r>
          </a:p>
        </p:txBody>
      </p:sp>
      <p:pic>
        <p:nvPicPr>
          <p:cNvPr id="222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2730" y="3128355"/>
            <a:ext cx="12035466" cy="7072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Process</a:t>
            </a:r>
          </a:p>
        </p:txBody>
      </p:sp>
      <p:sp>
        <p:nvSpPr>
          <p:cNvPr id="225" name="Client…"/>
          <p:cNvSpPr txBox="1"/>
          <p:nvPr>
            <p:ph type="body" sz="half" idx="1"/>
          </p:nvPr>
        </p:nvSpPr>
        <p:spPr>
          <a:xfrm>
            <a:off x="1206500" y="3160612"/>
            <a:ext cx="10550382" cy="8256011"/>
          </a:xfrm>
          <a:prstGeom prst="rect">
            <a:avLst/>
          </a:prstGeom>
        </p:spPr>
        <p:txBody>
          <a:bodyPr/>
          <a:lstStyle/>
          <a:p>
            <a:pPr marL="379475" indent="-379475" defTabSz="2023821">
              <a:spcBef>
                <a:spcPts val="3900"/>
              </a:spcBef>
              <a:defRPr sz="3320"/>
            </a:pPr>
            <a:r>
              <a:t>Client 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Honest users</a:t>
            </a:r>
          </a:p>
          <a:p>
            <a:pPr lvl="2" marL="1138427" indent="-379475" defTabSz="2023821">
              <a:spcBef>
                <a:spcPts val="3900"/>
              </a:spcBef>
              <a:defRPr sz="3320"/>
            </a:pPr>
            <a:r>
              <a:t>使用本地資料進行E輪的SGD ，更新得到w_i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Malicious users</a:t>
            </a:r>
          </a:p>
          <a:p>
            <a:pPr lvl="2" marL="1138427" indent="-379475" defTabSz="2023821">
              <a:spcBef>
                <a:spcPts val="3900"/>
              </a:spcBef>
              <a:defRPr sz="3320"/>
            </a:pPr>
            <a:r>
              <a:t>得到目標模型</a:t>
            </a:r>
          </a:p>
          <a:p>
            <a:pPr lvl="2" marL="1138427" indent="-379475" defTabSz="2023821">
              <a:spcBef>
                <a:spcPts val="3900"/>
              </a:spcBef>
              <a:defRPr sz="3320"/>
            </a:pPr>
            <a:r>
              <a:t>中毒數據生成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Sybil 節點</a:t>
            </a:r>
          </a:p>
          <a:p>
            <a:pPr lvl="2" marL="1138427" indent="-379475" defTabSz="2023821">
              <a:spcBef>
                <a:spcPts val="3900"/>
              </a:spcBef>
              <a:defRPr sz="3320"/>
            </a:pPr>
            <a:r>
              <a:t>收到中毒數據後，進行E輪的訓練，得到w_i</a:t>
            </a:r>
          </a:p>
        </p:txBody>
      </p:sp>
      <p:pic>
        <p:nvPicPr>
          <p:cNvPr id="226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2730" y="3128355"/>
            <a:ext cx="12035466" cy="7072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Process</a:t>
            </a:r>
          </a:p>
        </p:txBody>
      </p:sp>
      <p:sp>
        <p:nvSpPr>
          <p:cNvPr id="229" name="中毒數據生成…"/>
          <p:cNvSpPr txBox="1"/>
          <p:nvPr>
            <p:ph type="body" sz="half" idx="1"/>
          </p:nvPr>
        </p:nvSpPr>
        <p:spPr>
          <a:xfrm>
            <a:off x="1206500" y="2536696"/>
            <a:ext cx="10550382" cy="8256011"/>
          </a:xfrm>
          <a:prstGeom prst="rect">
            <a:avLst/>
          </a:prstGeom>
        </p:spPr>
        <p:txBody>
          <a:bodyPr/>
          <a:lstStyle/>
          <a:p>
            <a:pPr/>
            <a:r>
              <a:t>中毒數據生成</a:t>
            </a:r>
          </a:p>
          <a:p>
            <a:pPr lvl="1"/>
            <a:r>
              <a:t>選擇得到目標模型的隨機n筆資料(x,y)</a:t>
            </a:r>
          </a:p>
          <a:p>
            <a:pPr lvl="1"/>
            <a:r>
              <a:t>使用Gradient Matching計算Δ擾動，並進行T次</a:t>
            </a:r>
          </a:p>
          <a:p>
            <a:pPr lvl="1"/>
            <a:r>
              <a:t>將取出來的資料加上擾動(x+Δ,y)</a:t>
            </a:r>
          </a:p>
          <a:p>
            <a:pPr lvl="1"/>
            <a:r>
              <a:t>傳給Sybil 節點</a:t>
            </a:r>
          </a:p>
        </p:txBody>
      </p:sp>
      <p:pic>
        <p:nvPicPr>
          <p:cNvPr id="230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2730" y="3128355"/>
            <a:ext cx="12035466" cy="7072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Result</a:t>
            </a:r>
          </a:p>
        </p:txBody>
      </p:sp>
      <p:sp>
        <p:nvSpPr>
          <p:cNvPr id="233" name="使用Main Task Accuracy 以及 Poisoning Success Rate 驗證此攻擊效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使用Main Task Accuracy 以及 Poisoning Success Rate 驗證此攻擊效果</a:t>
            </a:r>
          </a:p>
          <a:p>
            <a:pPr/>
            <a:r>
              <a:t>比較2023 SPoiL: Sybil-Based Untargeted Data Poisoning Attacks in Federated Learning 的方式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an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Motivation</a:t>
            </a:r>
          </a:p>
        </p:txBody>
      </p:sp>
      <p:pic>
        <p:nvPicPr>
          <p:cNvPr id="176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168" y="2441357"/>
            <a:ext cx="7724734" cy="10040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40762" y="2140579"/>
            <a:ext cx="6826401" cy="1035729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2025/05/15 Sybil-based Virtual Data Poisoning Attacks in Federated Learning"/>
          <p:cNvSpPr txBox="1"/>
          <p:nvPr/>
        </p:nvSpPr>
        <p:spPr>
          <a:xfrm>
            <a:off x="824516" y="12769034"/>
            <a:ext cx="116640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2025/05/15 Sybil-based Virtual Data Poisoning Attacks in Federated Learning</a:t>
            </a:r>
          </a:p>
        </p:txBody>
      </p:sp>
      <p:sp>
        <p:nvSpPr>
          <p:cNvPr id="179" name="2023 SPoiL: Sybil-Based Untargeted Data Poisoning Attacks in Federated Learning"/>
          <p:cNvSpPr txBox="1"/>
          <p:nvPr/>
        </p:nvSpPr>
        <p:spPr>
          <a:xfrm>
            <a:off x="12998615" y="12788084"/>
            <a:ext cx="1156257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2023 SPoiL: Sybil-Based Untargeted Data Poisoning Attacks in Federated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Motivation</a:t>
            </a:r>
          </a:p>
        </p:txBody>
      </p:sp>
      <p:pic>
        <p:nvPicPr>
          <p:cNvPr id="182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970" y="4925071"/>
            <a:ext cx="11744581" cy="6901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37816" y="4179936"/>
            <a:ext cx="9524307" cy="7696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Motivation</a:t>
            </a:r>
          </a:p>
        </p:txBody>
      </p:sp>
      <p:pic>
        <p:nvPicPr>
          <p:cNvPr id="186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115" y="2805494"/>
            <a:ext cx="6514170" cy="988356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文字"/>
          <p:cNvSpPr txBox="1"/>
          <p:nvPr/>
        </p:nvSpPr>
        <p:spPr>
          <a:xfrm>
            <a:off x="11626850" y="6457950"/>
            <a:ext cx="2413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88" name="untargeted attack…"/>
          <p:cNvSpPr txBox="1"/>
          <p:nvPr/>
        </p:nvSpPr>
        <p:spPr>
          <a:xfrm>
            <a:off x="8898290" y="598693"/>
            <a:ext cx="13450825" cy="995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>
              <a:buSzPct val="100000"/>
              <a:buChar char="*"/>
            </a:pPr>
            <a:r>
              <a:t>untargeted attack </a:t>
            </a:r>
          </a:p>
          <a:p>
            <a:pPr lvl="1" marL="914400" indent="-457200">
              <a:buSzPct val="100000"/>
              <a:buChar char="*"/>
            </a:pPr>
            <a:r>
              <a:t>對data做隨機label flipping</a:t>
            </a:r>
          </a:p>
          <a:p>
            <a:pPr marL="457200" indent="-457200">
              <a:buSzPct val="100000"/>
              <a:buChar char="*"/>
            </a:pPr>
            <a:r>
              <a:t>Sybil attack </a:t>
            </a:r>
          </a:p>
          <a:p>
            <a:pPr lvl="1" marL="914400" indent="-457200">
              <a:buSzPct val="100000"/>
              <a:buChar char="*"/>
            </a:pPr>
            <a:r>
              <a:t>對受控制的參與者新增Sybil 節點</a:t>
            </a:r>
          </a:p>
          <a:p>
            <a:pPr lvl="1" marL="914400" indent="-457200">
              <a:buSzPct val="100000"/>
              <a:buChar char="*"/>
            </a:pPr>
            <a:r>
              <a:t>將label flipping過後的資料複製到Sybil 節點並進行訓練</a:t>
            </a:r>
          </a:p>
          <a:p>
            <a:pPr lvl="1" marL="914400" indent="-457200">
              <a:buSzPct val="100000"/>
              <a:buChar char="*"/>
            </a:pPr>
            <a:r>
              <a:t>放大中毒效果</a:t>
            </a:r>
          </a:p>
          <a:p>
            <a:pPr marL="457200" indent="-457200">
              <a:buSzPct val="100000"/>
              <a:buChar char="*"/>
            </a:pPr>
            <a:r>
              <a:t>Result</a:t>
            </a:r>
          </a:p>
        </p:txBody>
      </p:sp>
      <p:pic>
        <p:nvPicPr>
          <p:cNvPr id="189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7700" y="9402530"/>
            <a:ext cx="4926920" cy="316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貼上的影片.png" descr="貼上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21544" y="9402530"/>
            <a:ext cx="6395038" cy="316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貼上的影片.png" descr="貼上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67332" y="9402530"/>
            <a:ext cx="3445385" cy="316324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23 SPoiL: Sybil-Based Untargeted Data Poisoning Attacks in Federated Learning"/>
          <p:cNvSpPr txBox="1"/>
          <p:nvPr/>
        </p:nvSpPr>
        <p:spPr>
          <a:xfrm>
            <a:off x="197142" y="12911176"/>
            <a:ext cx="115625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2023 SPoiL: Sybil-Based Untargeted Data Poisoning Attacks in Federated Learning</a:t>
            </a:r>
          </a:p>
        </p:txBody>
      </p:sp>
      <p:sp>
        <p:nvSpPr>
          <p:cNvPr id="193" name="Kaggle fake new , NN model"/>
          <p:cNvSpPr txBox="1"/>
          <p:nvPr/>
        </p:nvSpPr>
        <p:spPr>
          <a:xfrm>
            <a:off x="13643571" y="12544783"/>
            <a:ext cx="67147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Kaggle fake new , NN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Motivation</a:t>
            </a:r>
          </a:p>
        </p:txBody>
      </p:sp>
      <p:pic>
        <p:nvPicPr>
          <p:cNvPr id="196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340" y="2523812"/>
            <a:ext cx="7724734" cy="1004053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Virtual Data…"/>
          <p:cNvSpPr txBox="1"/>
          <p:nvPr/>
        </p:nvSpPr>
        <p:spPr>
          <a:xfrm>
            <a:off x="9504437" y="754375"/>
            <a:ext cx="14987851" cy="11406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buSzPct val="100000"/>
              <a:buChar char="*"/>
            </a:pPr>
            <a:r>
              <a:t>Virtual Data</a:t>
            </a:r>
          </a:p>
          <a:p>
            <a:pPr lvl="1" marL="914400" indent="-457200">
              <a:buSzPct val="100000"/>
              <a:buChar char="*"/>
            </a:pPr>
            <a:r>
              <a:t>受控制的受害者先訓練一次(label flipping)產生出目標模型，並基於 Gradient Matching 的方式產生出中毒樣本傳給 Sybil 節點</a:t>
            </a:r>
          </a:p>
          <a:p>
            <a:pPr lvl="1" marL="914400" indent="-457200">
              <a:buSzPct val="100000"/>
              <a:buChar char="*"/>
            </a:pPr>
            <a:r>
              <a:t>解決以前的攻擊成本昂貴</a:t>
            </a:r>
          </a:p>
          <a:p>
            <a:pPr lvl="1" marL="914400" indent="-457200">
              <a:buSzPct val="100000"/>
              <a:buChar char="*"/>
            </a:pPr>
            <a:r>
              <a:t>解決non-IID引發的模型漂移、收斂時長延長等問題</a:t>
            </a:r>
          </a:p>
          <a:p>
            <a:pPr lvl="1" marL="914400" indent="-457200">
              <a:buSzPct val="100000"/>
              <a:buChar char="*"/>
            </a:pPr>
            <a:r>
              <a:t>Target attack </a:t>
            </a:r>
          </a:p>
          <a:p>
            <a:pPr marL="457200" indent="-457200">
              <a:buSzPct val="100000"/>
              <a:buChar char="*"/>
            </a:pPr>
            <a:r>
              <a:t>Result</a:t>
            </a:r>
          </a:p>
          <a:p>
            <a:pPr lvl="1" marL="914400" indent="-457200">
              <a:buSzPct val="100000"/>
              <a:buChar char="*"/>
            </a:pPr>
            <a:r>
              <a:t>在non-IID的分布下仍保持高效攻擊</a:t>
            </a:r>
          </a:p>
          <a:p>
            <a:pPr lvl="1" marL="914400" indent="-457200">
              <a:buSzPct val="100000"/>
              <a:buChar char="*"/>
            </a:pPr>
            <a:r>
              <a:t>提供了高質量的投毒數據</a:t>
            </a:r>
          </a:p>
        </p:txBody>
      </p:sp>
      <p:sp>
        <p:nvSpPr>
          <p:cNvPr id="198" name="2025/05/15 Sybil-based Virtual Data Poisoning Attacks in Federated Learning"/>
          <p:cNvSpPr txBox="1"/>
          <p:nvPr/>
        </p:nvSpPr>
        <p:spPr>
          <a:xfrm>
            <a:off x="824516" y="12769034"/>
            <a:ext cx="116640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2025/05/15 Sybil-based Virtual Data Poisoning Attacks in Federated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Motivation</a:t>
            </a:r>
          </a:p>
        </p:txBody>
      </p:sp>
      <p:pic>
        <p:nvPicPr>
          <p:cNvPr id="201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846" y="3413875"/>
            <a:ext cx="6492142" cy="843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89909" y="3465885"/>
            <a:ext cx="5493129" cy="83344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加號"/>
          <p:cNvSpPr/>
          <p:nvPr/>
        </p:nvSpPr>
        <p:spPr>
          <a:xfrm>
            <a:off x="8131448" y="699808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04" name="減號"/>
          <p:cNvSpPr/>
          <p:nvPr/>
        </p:nvSpPr>
        <p:spPr>
          <a:xfrm>
            <a:off x="16116509" y="7067973"/>
            <a:ext cx="1457958" cy="27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1" y="0"/>
                </a:moveTo>
                <a:cubicBezTo>
                  <a:pt x="68" y="0"/>
                  <a:pt x="0" y="357"/>
                  <a:pt x="0" y="799"/>
                </a:cubicBezTo>
                <a:lnTo>
                  <a:pt x="0" y="20801"/>
                </a:lnTo>
                <a:cubicBezTo>
                  <a:pt x="0" y="21240"/>
                  <a:pt x="68" y="21600"/>
                  <a:pt x="151" y="21600"/>
                </a:cubicBezTo>
                <a:lnTo>
                  <a:pt x="21449" y="21600"/>
                </a:lnTo>
                <a:cubicBezTo>
                  <a:pt x="21532" y="21600"/>
                  <a:pt x="21600" y="21240"/>
                  <a:pt x="21600" y="20801"/>
                </a:cubicBezTo>
                <a:lnTo>
                  <a:pt x="21600" y="799"/>
                </a:lnTo>
                <a:cubicBezTo>
                  <a:pt x="21600" y="360"/>
                  <a:pt x="21532" y="0"/>
                  <a:pt x="21449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05" name="減號"/>
          <p:cNvSpPr/>
          <p:nvPr/>
        </p:nvSpPr>
        <p:spPr>
          <a:xfrm>
            <a:off x="16116509" y="7520702"/>
            <a:ext cx="1457958" cy="27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1" y="0"/>
                </a:moveTo>
                <a:cubicBezTo>
                  <a:pt x="68" y="0"/>
                  <a:pt x="0" y="357"/>
                  <a:pt x="0" y="799"/>
                </a:cubicBezTo>
                <a:lnTo>
                  <a:pt x="0" y="20801"/>
                </a:lnTo>
                <a:cubicBezTo>
                  <a:pt x="0" y="21240"/>
                  <a:pt x="68" y="21600"/>
                  <a:pt x="151" y="21600"/>
                </a:cubicBezTo>
                <a:lnTo>
                  <a:pt x="21449" y="21600"/>
                </a:lnTo>
                <a:cubicBezTo>
                  <a:pt x="21532" y="21600"/>
                  <a:pt x="21600" y="21240"/>
                  <a:pt x="21600" y="20801"/>
                </a:cubicBezTo>
                <a:lnTo>
                  <a:pt x="21600" y="799"/>
                </a:lnTo>
                <a:cubicBezTo>
                  <a:pt x="21600" y="360"/>
                  <a:pt x="21532" y="0"/>
                  <a:pt x="21449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206" name="Sybil-based Virtual Untargeted Data Poisoning Attack"/>
          <p:cNvSpPr txBox="1"/>
          <p:nvPr/>
        </p:nvSpPr>
        <p:spPr>
          <a:xfrm>
            <a:off x="18007936" y="6285007"/>
            <a:ext cx="649214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Sybil-based Virtual Untargeted Data Poisoning Attack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ybil-based Virtual Untarget Data Poisoning Attack"/>
          <p:cNvSpPr txBox="1"/>
          <p:nvPr>
            <p:ph type="body" idx="21"/>
          </p:nvPr>
        </p:nvSpPr>
        <p:spPr>
          <a:xfrm>
            <a:off x="1206500" y="2574904"/>
            <a:ext cx="23127249" cy="2530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spcBef>
                <a:spcPts val="4700"/>
              </a:spcBef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Sybil-based Virtual Untarget Data Poisoning Attack</a:t>
            </a:r>
          </a:p>
        </p:txBody>
      </p:sp>
      <p:sp>
        <p:nvSpPr>
          <p:cNvPr id="209" name="* 使用Gradient Matching產生高質量的毒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* 使用Gradient Matching產生高質量的毒Data</a:t>
            </a:r>
          </a:p>
          <a:p>
            <a:pPr/>
            <a:r>
              <a:t>* 降低攻擊成本</a:t>
            </a:r>
          </a:p>
          <a:p>
            <a:pPr/>
            <a:r>
              <a:t>* 在non-IID的情況下能具有高效的攻擊</a:t>
            </a:r>
          </a:p>
          <a:p>
            <a:pPr/>
            <a:r>
              <a:t>* Untargeted Poisoning 降低模型準確率+並使用Sybil 放大Untargeted Poisoning 成效</a:t>
            </a:r>
          </a:p>
        </p:txBody>
      </p:sp>
      <p:sp>
        <p:nvSpPr>
          <p:cNvPr id="210" name="Tar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Target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reat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Threat Model </a:t>
            </a:r>
          </a:p>
        </p:txBody>
      </p:sp>
      <p:sp>
        <p:nvSpPr>
          <p:cNvPr id="213" name="參與者：系統共有 𝐾 = 𝑁 + 𝑀 ⋅ 𝑣 個節點，其中 𝑁  為Honest users， 𝑀  為Malicious users，惡意者為每個客戶端生成 𝑣  個 Sybil 節點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參與者：系統共有 𝐾 = 𝑁 + 𝑀 ⋅ 𝑣 個節點，其中 𝑁  為Honest users， 𝑀  為Malicious users，惡意者為每個客戶端生成 𝑣  個 Sybil 節點</a:t>
            </a:r>
          </a:p>
          <a:p>
            <a:pPr/>
            <a:r>
              <a:t>攻擊目標：降低全局模型的整體準確率</a:t>
            </a:r>
          </a:p>
          <a:p>
            <a:pPr/>
            <a:r>
              <a:t>攻擊能力：僅可修改本地訓練數據，不繞過安全協議，可完全獲取並利用當前全局模型參數</a:t>
            </a:r>
          </a:p>
          <a:p>
            <a:pPr/>
            <a:r>
              <a:t>數據分佈：允許 Non-IID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Setup</a:t>
            </a:r>
          </a:p>
        </p:txBody>
      </p:sp>
      <p:sp>
        <p:nvSpPr>
          <p:cNvPr id="216" name="Experiment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Experimental</a:t>
            </a:r>
          </a:p>
        </p:txBody>
      </p:sp>
      <p:sp>
        <p:nvSpPr>
          <p:cNvPr id="217" name="DataSet…"/>
          <p:cNvSpPr txBox="1"/>
          <p:nvPr>
            <p:ph type="body" sz="half" idx="1"/>
          </p:nvPr>
        </p:nvSpPr>
        <p:spPr>
          <a:xfrm>
            <a:off x="1206500" y="4247942"/>
            <a:ext cx="10377500" cy="8256012"/>
          </a:xfrm>
          <a:prstGeom prst="rect">
            <a:avLst/>
          </a:prstGeom>
        </p:spPr>
        <p:txBody>
          <a:bodyPr/>
          <a:lstStyle/>
          <a:p>
            <a:pPr marL="379475" indent="-379475" defTabSz="2023821">
              <a:spcBef>
                <a:spcPts val="3900"/>
              </a:spcBef>
              <a:defRPr sz="3320"/>
            </a:pPr>
            <a:r>
              <a:t>DataSet 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MNIST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FMNIST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CIFAR-10</a:t>
            </a:r>
          </a:p>
          <a:p>
            <a:pPr marL="379475" indent="-379475" defTabSz="2023821">
              <a:spcBef>
                <a:spcPts val="3900"/>
              </a:spcBef>
              <a:defRPr sz="3320"/>
            </a:pPr>
            <a:r>
              <a:t>Network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Fully Connected Neural Network (FC)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Convolutional Neural Network (CNN)</a:t>
            </a:r>
          </a:p>
          <a:p>
            <a:pPr lvl="1" marL="758951" indent="-379475" defTabSz="2023821">
              <a:spcBef>
                <a:spcPts val="3900"/>
              </a:spcBef>
              <a:defRPr sz="3320"/>
            </a:pPr>
            <a:r>
              <a:t>ResNet18</a:t>
            </a:r>
          </a:p>
        </p:txBody>
      </p:sp>
      <p:sp>
        <p:nvSpPr>
          <p:cNvPr id="218" name="FL…"/>
          <p:cNvSpPr txBox="1"/>
          <p:nvPr/>
        </p:nvSpPr>
        <p:spPr>
          <a:xfrm>
            <a:off x="11270438" y="4247942"/>
            <a:ext cx="103775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200" indent="-457200">
              <a:buSzPct val="100000"/>
              <a:buChar char="•"/>
            </a:lvl1pPr>
            <a:lvl2pPr marL="914400" indent="-457200">
              <a:buSzPct val="100000"/>
              <a:buChar char="•"/>
            </a:lvl2pPr>
          </a:lstStyle>
          <a:p>
            <a:pPr/>
            <a:r>
              <a:t>FL</a:t>
            </a:r>
          </a:p>
          <a:p>
            <a:pPr lvl="1"/>
            <a:r>
              <a:t>FedAvg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